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005D8-01B7-42A4-8763-FFBEDC3992A8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CADC-F2A1-4F8A-A70C-3584D2A28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D96F9-3242-4C99-B516-9E6DE9EB9522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217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3" y="3328988"/>
            <a:ext cx="284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3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5"/>
            <a:ext cx="7869600" cy="302647"/>
          </a:xfrm>
        </p:spPr>
        <p:txBody>
          <a:bodyPr/>
          <a:lstStyle>
            <a:lvl1pPr marL="0" indent="0" algn="r">
              <a:buNone/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705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3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sz="1800" b="0"/>
          </a:p>
        </p:txBody>
      </p:sp>
      <p:pic>
        <p:nvPicPr>
          <p:cNvPr id="4" name="Picture 10" descr="JRC_Slides_Logo_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123" y="333376"/>
            <a:ext cx="132470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59" y="6488114"/>
            <a:ext cx="565638" cy="3968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F3277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36588" y="1612900"/>
            <a:ext cx="7870825" cy="4302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73813" y="6426200"/>
            <a:ext cx="2133600" cy="153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4"/>
            <a:ext cx="7869600" cy="3893145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7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4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7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4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3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4"/>
            <a:ext cx="7870825" cy="389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fld id="{CE562C95-FA3E-45F1-A4B5-FF376993E3B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fld id="{C7D7EE0B-3B37-45A9-8B01-D49137F02346}" type="datetimeFigureOut">
              <a:rPr lang="en-US" smtClean="0"/>
              <a:t>7/17/2017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177800" indent="-177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SzPct val="140000"/>
        <a:buFont typeface="Wingdings" panose="05000000000000000000" pitchFamily="2" charset="2"/>
        <a:buChar char="§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ec.europa.eu/jrc/en/publication/stagedev-variant-stage-model-analyse-developing-countries" TargetMode="External"/><Relationship Id="rId7" Type="http://schemas.openxmlformats.org/officeDocument/2006/relationships/hyperlink" Target="http://www.agrodep.org/model/miragrodep-mode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pep-net.org/pep-standard-cge-models" TargetMode="External"/><Relationship Id="rId5" Type="http://schemas.openxmlformats.org/officeDocument/2006/relationships/hyperlink" Target="http://www.ilr.uni-bonn.de/em/rsrch/cgebox/cgebox_e.htm" TargetMode="External"/><Relationship Id="rId4" Type="http://schemas.openxmlformats.org/officeDocument/2006/relationships/hyperlink" Target="http://www.cgemod.org.uk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STAGE-DEV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r>
              <a:rPr lang="tr-TR" sz="1400" dirty="0" smtClean="0"/>
              <a:t>Dr. Hasan Dudu</a:t>
            </a:r>
          </a:p>
          <a:p>
            <a:r>
              <a:rPr lang="tr-TR" sz="1400" dirty="0" smtClean="0"/>
              <a:t>European Commssion – Joint Research Center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0946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 is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Workshop in November</a:t>
            </a:r>
          </a:p>
          <a:p>
            <a:r>
              <a:rPr lang="en-US" dirty="0"/>
              <a:t>Training in 2018 in Addis Ababa </a:t>
            </a:r>
          </a:p>
          <a:p>
            <a:r>
              <a:rPr lang="tr-TR" dirty="0" smtClean="0"/>
              <a:t>If </a:t>
            </a:r>
            <a:r>
              <a:rPr lang="tr-TR" dirty="0"/>
              <a:t>i</a:t>
            </a:r>
            <a:r>
              <a:rPr lang="en-US" dirty="0" err="1" smtClean="0"/>
              <a:t>nstitutional</a:t>
            </a:r>
            <a:r>
              <a:rPr lang="en-US" dirty="0" smtClean="0"/>
              <a:t> </a:t>
            </a:r>
            <a:r>
              <a:rPr lang="en-US" dirty="0"/>
              <a:t>request from EUD &amp; </a:t>
            </a:r>
            <a:r>
              <a:rPr lang="en-US" dirty="0" smtClean="0"/>
              <a:t>the </a:t>
            </a:r>
            <a:r>
              <a:rPr lang="en-US" dirty="0"/>
              <a:t>study will support a policy document: </a:t>
            </a:r>
          </a:p>
          <a:p>
            <a:pPr lvl="2"/>
            <a:r>
              <a:rPr lang="en-US" dirty="0"/>
              <a:t>Joint Project &amp; Joint work in Seville - Spain paid by EC </a:t>
            </a:r>
          </a:p>
          <a:p>
            <a:pPr lvl="2"/>
            <a:r>
              <a:rPr lang="en-US" dirty="0"/>
              <a:t>Further training in USA paid by EC</a:t>
            </a:r>
          </a:p>
          <a:p>
            <a:pPr lvl="2"/>
            <a:r>
              <a:rPr lang="en-US" dirty="0" err="1"/>
              <a:t>Autnomous</a:t>
            </a:r>
            <a:r>
              <a:rPr lang="en-US" dirty="0"/>
              <a:t> studies with ad-hoc support</a:t>
            </a:r>
          </a:p>
          <a:p>
            <a:pPr lvl="2"/>
            <a:r>
              <a:rPr lang="en-US" dirty="0"/>
              <a:t>Model is yours!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Let’s be honest!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4"/>
            <a:ext cx="3934800" cy="3893145"/>
          </a:xfrm>
        </p:spPr>
        <p:txBody>
          <a:bodyPr>
            <a:normAutofit/>
          </a:bodyPr>
          <a:lstStyle/>
          <a:p>
            <a:r>
              <a:rPr lang="tr-TR" sz="1600" dirty="0"/>
              <a:t>CGE for consultancy work</a:t>
            </a:r>
          </a:p>
          <a:p>
            <a:r>
              <a:rPr lang="tr-TR" sz="1600" dirty="0"/>
              <a:t>Objective</a:t>
            </a:r>
          </a:p>
          <a:p>
            <a:pPr lvl="2"/>
            <a:r>
              <a:rPr lang="tr-TR" dirty="0"/>
              <a:t>Run simulations</a:t>
            </a:r>
          </a:p>
          <a:p>
            <a:pPr lvl="2"/>
            <a:r>
              <a:rPr lang="tr-TR" dirty="0"/>
              <a:t>Write policy report</a:t>
            </a:r>
          </a:p>
          <a:p>
            <a:r>
              <a:rPr lang="tr-TR" sz="1600" dirty="0"/>
              <a:t>You need to</a:t>
            </a:r>
          </a:p>
          <a:p>
            <a:pPr lvl="2"/>
            <a:r>
              <a:rPr lang="tr-TR" dirty="0"/>
              <a:t>Use GAMS at intermediate level </a:t>
            </a:r>
          </a:p>
          <a:p>
            <a:pPr lvl="2"/>
            <a:r>
              <a:rPr lang="tr-TR" dirty="0"/>
              <a:t>Understand the results &amp; main drivers</a:t>
            </a:r>
          </a:p>
          <a:p>
            <a:r>
              <a:rPr lang="tr-TR" sz="1600" dirty="0"/>
              <a:t>Takes 6-12 months (=2000 hours)</a:t>
            </a:r>
          </a:p>
          <a:p>
            <a:r>
              <a:rPr lang="tr-TR" sz="1600" dirty="0"/>
              <a:t>You will </a:t>
            </a:r>
            <a:r>
              <a:rPr lang="tr-TR" sz="1600" dirty="0" smtClean="0"/>
              <a:t>be a </a:t>
            </a:r>
            <a:r>
              <a:rPr lang="tr-TR" sz="1600" dirty="0"/>
              <a:t>good policy analyst</a:t>
            </a:r>
          </a:p>
          <a:p>
            <a:pPr lvl="1"/>
            <a:r>
              <a:rPr lang="tr-TR" sz="1600" dirty="0" smtClean="0"/>
              <a:t>BUT dependent </a:t>
            </a:r>
            <a:r>
              <a:rPr lang="tr-TR" sz="1600" dirty="0"/>
              <a:t>on the CGE modeller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687200" y="2401706"/>
            <a:ext cx="3773232" cy="3888953"/>
          </a:xfrm>
          <a:prstGeom prst="rect">
            <a:avLst/>
          </a:prstGeom>
        </p:spPr>
        <p:txBody>
          <a:bodyPr>
            <a:normAutofit/>
          </a:bodyPr>
          <a:lstStyle>
            <a:lvl1pPr marL="177800" indent="-177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SzPct val="140000"/>
              <a:buFont typeface="Wingdings" panose="05000000000000000000" pitchFamily="2" charset="2"/>
              <a:buChar char="§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•"/>
              <a:defRPr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pitchFamily="2" charset="2"/>
              <a:buChar char="§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Arial" charset="0"/>
              <a:buChar char="•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–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r>
              <a:rPr lang="tr-TR" sz="1600" kern="0" dirty="0" smtClean="0"/>
              <a:t>CGE for Academic work</a:t>
            </a:r>
          </a:p>
          <a:p>
            <a:r>
              <a:rPr lang="tr-TR" sz="1600" kern="0" dirty="0" smtClean="0"/>
              <a:t>Objective</a:t>
            </a:r>
          </a:p>
          <a:p>
            <a:pPr lvl="2"/>
            <a:r>
              <a:rPr lang="tr-TR" kern="0" dirty="0" smtClean="0"/>
              <a:t>Make novel contribution</a:t>
            </a:r>
          </a:p>
          <a:p>
            <a:pPr lvl="2"/>
            <a:r>
              <a:rPr lang="tr-TR" kern="0" dirty="0" smtClean="0"/>
              <a:t>Publish</a:t>
            </a:r>
            <a:r>
              <a:rPr lang="tr-TR" kern="0" dirty="0"/>
              <a:t>academic </a:t>
            </a:r>
            <a:r>
              <a:rPr lang="tr-TR" kern="0" dirty="0" smtClean="0"/>
              <a:t> papers</a:t>
            </a:r>
          </a:p>
          <a:p>
            <a:r>
              <a:rPr lang="tr-TR" sz="1600" kern="0" dirty="0" smtClean="0"/>
              <a:t>You need to</a:t>
            </a:r>
          </a:p>
          <a:p>
            <a:pPr lvl="2"/>
            <a:r>
              <a:rPr lang="tr-TR" kern="0" dirty="0" smtClean="0"/>
              <a:t>Use GAMS at advanced level </a:t>
            </a:r>
          </a:p>
          <a:p>
            <a:pPr lvl="2"/>
            <a:r>
              <a:rPr lang="tr-TR" kern="0" dirty="0" smtClean="0"/>
              <a:t>Understand the whole system</a:t>
            </a:r>
          </a:p>
          <a:p>
            <a:r>
              <a:rPr lang="tr-TR" sz="1600" kern="0" dirty="0" smtClean="0"/>
              <a:t>Takes 4-5 years (= 10000 hours)</a:t>
            </a:r>
          </a:p>
          <a:p>
            <a:r>
              <a:rPr lang="tr-TR" sz="1600" kern="0" dirty="0" smtClean="0"/>
              <a:t>You will be  A CGE modeller</a:t>
            </a:r>
          </a:p>
          <a:p>
            <a:r>
              <a:rPr lang="tr-TR" sz="1600" kern="0" dirty="0" smtClean="0"/>
              <a:t>BUT dependent on the policy analyst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4170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Resources: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3819600" cy="3960962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StageDEV </a:t>
            </a:r>
            <a:r>
              <a:rPr lang="tr-TR" dirty="0" smtClean="0"/>
              <a:t>documentation: </a:t>
            </a:r>
            <a:r>
              <a:rPr lang="tr-TR" dirty="0" smtClean="0">
                <a:hlinkClick r:id="rId3"/>
              </a:rPr>
              <a:t>https</a:t>
            </a:r>
            <a:r>
              <a:rPr lang="tr-TR" dirty="0">
                <a:hlinkClick r:id="rId3"/>
              </a:rPr>
              <a:t>://ec.europa.eu/jrc/en/publication/stagedev-variant-stage-model-analyse-developing-countries</a:t>
            </a:r>
            <a:endParaRPr lang="tr-TR" dirty="0"/>
          </a:p>
          <a:p>
            <a:r>
              <a:rPr lang="tr-TR" dirty="0"/>
              <a:t>Stage home </a:t>
            </a:r>
            <a:r>
              <a:rPr lang="tr-TR" dirty="0" smtClean="0"/>
              <a:t>page: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://www.cgemod.org.uk/</a:t>
            </a:r>
            <a:endParaRPr lang="tr-TR" dirty="0"/>
          </a:p>
          <a:p>
            <a:r>
              <a:rPr lang="tr-TR" dirty="0"/>
              <a:t>CGEBox </a:t>
            </a:r>
            <a:r>
              <a:rPr lang="tr-TR" dirty="0" smtClean="0"/>
              <a:t>website: </a:t>
            </a:r>
            <a:r>
              <a:rPr lang="tr-TR" dirty="0" smtClean="0">
                <a:hlinkClick r:id="rId5"/>
              </a:rPr>
              <a:t>http</a:t>
            </a:r>
            <a:r>
              <a:rPr lang="tr-TR" dirty="0">
                <a:hlinkClick r:id="rId5"/>
              </a:rPr>
              <a:t>://www.ilr.uni-bonn.de/em/rsrch/cgebox/cgebox_e.htm</a:t>
            </a:r>
            <a:r>
              <a:rPr lang="tr-TR" dirty="0"/>
              <a:t> </a:t>
            </a:r>
          </a:p>
          <a:p>
            <a:r>
              <a:rPr lang="tr-TR" dirty="0" smtClean="0"/>
              <a:t>PEP Network: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www.pep-net.org/pep-standard-cge-models</a:t>
            </a:r>
            <a:endParaRPr lang="tr-TR" dirty="0" smtClean="0"/>
          </a:p>
          <a:p>
            <a:r>
              <a:rPr lang="tr-TR" dirty="0" smtClean="0"/>
              <a:t>AGRODEP</a:t>
            </a:r>
            <a:r>
              <a:rPr lang="tr-TR" dirty="0"/>
              <a:t>: </a:t>
            </a:r>
            <a:r>
              <a:rPr lang="tr-TR" dirty="0" smtClean="0">
                <a:hlinkClick r:id="rId7"/>
              </a:rPr>
              <a:t>http</a:t>
            </a:r>
            <a:r>
              <a:rPr lang="tr-TR" dirty="0">
                <a:hlinkClick r:id="rId7"/>
              </a:rPr>
              <a:t>://</a:t>
            </a:r>
            <a:r>
              <a:rPr lang="tr-TR" dirty="0" smtClean="0">
                <a:hlinkClick r:id="rId7"/>
              </a:rPr>
              <a:t>www.agrodep.org/model/miragrodep-model</a:t>
            </a:r>
            <a:endParaRPr lang="tr-T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pic>
        <p:nvPicPr>
          <p:cNvPr id="1026" name="Picture 2" descr="https://ec.europa.eu/jrc/sites/jrcsh/files/styles/responsive-portrait/public/publications_thumbnails/publication_104686_cover.jpg?itok=12aHpsH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43" y="1628800"/>
            <a:ext cx="3594410" cy="509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Contact </a:t>
            </a:r>
            <a:r>
              <a:rPr lang="tr-TR" dirty="0" smtClean="0"/>
              <a:t>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Dr. Hasan </a:t>
            </a:r>
            <a:r>
              <a:rPr lang="en-US" sz="3200" dirty="0" smtClean="0"/>
              <a:t>Dudu</a:t>
            </a:r>
            <a:endParaRPr lang="tr-TR" sz="3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Scientific </a:t>
            </a:r>
            <a:r>
              <a:rPr lang="en-US" sz="3200" dirty="0"/>
              <a:t>Project Officer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European Commission - DG Joint Research Center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Sustainable Resources Directorate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Seville</a:t>
            </a:r>
            <a:r>
              <a:rPr lang="en-US" sz="3200" dirty="0"/>
              <a:t>, Spain</a:t>
            </a:r>
            <a:br>
              <a:rPr lang="en-US" sz="3200" dirty="0"/>
            </a:br>
            <a:r>
              <a:rPr lang="tr-TR" sz="3200" dirty="0" smtClean="0"/>
              <a:t>Tel: </a:t>
            </a:r>
            <a:r>
              <a:rPr lang="en-US" sz="3200" dirty="0" smtClean="0"/>
              <a:t>+34 </a:t>
            </a:r>
            <a:r>
              <a:rPr lang="en-US" sz="3200" dirty="0"/>
              <a:t>954-488417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200" dirty="0" smtClean="0"/>
              <a:t>Email: </a:t>
            </a:r>
            <a:r>
              <a:rPr lang="en-US" sz="3200" dirty="0" smtClean="0"/>
              <a:t>hasan.dudu@europa.eu.ec </a:t>
            </a:r>
            <a:endParaRPr lang="en-US" sz="3200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2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JRC: Function and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Joint Research Centre provides EU Institutions and Member States with scientific analysis and advice. </a:t>
            </a:r>
          </a:p>
          <a:p>
            <a:r>
              <a:rPr lang="en-US" dirty="0"/>
              <a:t>JRC mission is to play a central role in creating, managing and making sense of the collective scientific knowledge for better EU policy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2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JRC: Quick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4"/>
            <a:ext cx="3934800" cy="3893145"/>
          </a:xfrm>
        </p:spPr>
        <p:txBody>
          <a:bodyPr>
            <a:normAutofit/>
          </a:bodyPr>
          <a:lstStyle/>
          <a:p>
            <a:r>
              <a:rPr lang="en-US" dirty="0"/>
              <a:t>Established 1957</a:t>
            </a:r>
          </a:p>
          <a:p>
            <a:r>
              <a:rPr lang="en-US" dirty="0" smtClean="0"/>
              <a:t> </a:t>
            </a:r>
            <a:r>
              <a:rPr lang="en-US" dirty="0"/>
              <a:t>7 institutes in 5 countries</a:t>
            </a:r>
          </a:p>
          <a:p>
            <a:r>
              <a:rPr lang="en-US" dirty="0" smtClean="0"/>
              <a:t>3000 </a:t>
            </a:r>
            <a:r>
              <a:rPr lang="en-US" dirty="0"/>
              <a:t>technical and </a:t>
            </a:r>
            <a:r>
              <a:rPr lang="tr-TR" dirty="0" smtClean="0"/>
              <a:t>a</a:t>
            </a:r>
            <a:r>
              <a:rPr lang="en-US" dirty="0" err="1" smtClean="0"/>
              <a:t>dministrative</a:t>
            </a:r>
            <a:r>
              <a:rPr lang="en-US" dirty="0" smtClean="0"/>
              <a:t> </a:t>
            </a:r>
            <a:r>
              <a:rPr lang="en-US" dirty="0"/>
              <a:t>personnel</a:t>
            </a:r>
          </a:p>
          <a:p>
            <a:r>
              <a:rPr lang="en-US" dirty="0" smtClean="0"/>
              <a:t> </a:t>
            </a:r>
            <a:r>
              <a:rPr lang="en-US" dirty="0"/>
              <a:t>1 200 contributions to EU Policy</a:t>
            </a:r>
          </a:p>
          <a:p>
            <a:r>
              <a:rPr lang="en-US" dirty="0" smtClean="0"/>
              <a:t> </a:t>
            </a:r>
            <a:r>
              <a:rPr lang="en-US" dirty="0"/>
              <a:t>684 peer-reviewed scientific publications  in 2013</a:t>
            </a:r>
          </a:p>
          <a:p>
            <a:r>
              <a:rPr lang="en-US" dirty="0" smtClean="0"/>
              <a:t> </a:t>
            </a:r>
            <a:r>
              <a:rPr lang="en-US" dirty="0"/>
              <a:t>Budget: €400 million </a:t>
            </a:r>
            <a:r>
              <a:rPr lang="en-US" dirty="0" smtClean="0"/>
              <a:t>annually</a:t>
            </a:r>
            <a:endParaRPr lang="en-US" dirty="0"/>
          </a:p>
        </p:txBody>
      </p:sp>
      <p:pic>
        <p:nvPicPr>
          <p:cNvPr id="4" name="Picture 5" descr="H:\Desktop\JRC's 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376756"/>
            <a:ext cx="4420656" cy="393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72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1612900"/>
            <a:ext cx="7870825" cy="615553"/>
          </a:xfrm>
        </p:spPr>
        <p:txBody>
          <a:bodyPr>
            <a:noAutofit/>
          </a:bodyPr>
          <a:lstStyle/>
          <a:p>
            <a:r>
              <a:rPr lang="en-US" dirty="0" smtClean="0"/>
              <a:t>TS4FNS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 analysis (national and regional economic systems)</a:t>
            </a:r>
          </a:p>
          <a:p>
            <a:r>
              <a:rPr lang="en-US" dirty="0"/>
              <a:t>Support agricultural data retrieval (DATAM)</a:t>
            </a:r>
          </a:p>
          <a:p>
            <a:r>
              <a:rPr lang="en-US" dirty="0"/>
              <a:t>Micro analysis (farm models)</a:t>
            </a:r>
          </a:p>
          <a:p>
            <a:r>
              <a:rPr lang="en-US" dirty="0"/>
              <a:t>Meta-analysis of best-practice for a sustainable agriculture</a:t>
            </a:r>
          </a:p>
          <a:p>
            <a:r>
              <a:rPr lang="en-US" dirty="0"/>
              <a:t>Drivers of demand for agricultural products</a:t>
            </a:r>
          </a:p>
          <a:p>
            <a:r>
              <a:rPr lang="en-US" dirty="0"/>
              <a:t>Scientific partnerships and networks</a:t>
            </a:r>
          </a:p>
          <a:p>
            <a:r>
              <a:rPr lang="en-US" dirty="0"/>
              <a:t>Analysis of CAP impacts on developing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9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1612900"/>
            <a:ext cx="7870825" cy="861774"/>
          </a:xfrm>
        </p:spPr>
        <p:txBody>
          <a:bodyPr/>
          <a:lstStyle/>
          <a:p>
            <a:r>
              <a:rPr lang="en-US" dirty="0"/>
              <a:t>Macro </a:t>
            </a:r>
            <a:r>
              <a:rPr lang="en-US" dirty="0" smtClean="0"/>
              <a:t>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 ante policy analysis (EU and national):</a:t>
            </a:r>
          </a:p>
          <a:p>
            <a:pPr lvl="2"/>
            <a:r>
              <a:rPr lang="en-US" dirty="0"/>
              <a:t>Agricultural inputs &amp; investments programs</a:t>
            </a:r>
          </a:p>
          <a:p>
            <a:pPr lvl="2"/>
            <a:r>
              <a:rPr lang="en-US" dirty="0"/>
              <a:t>Infrastructure investments</a:t>
            </a:r>
          </a:p>
          <a:p>
            <a:pPr lvl="2"/>
            <a:r>
              <a:rPr lang="en-US" dirty="0"/>
              <a:t>Education &amp; Health</a:t>
            </a:r>
          </a:p>
          <a:p>
            <a:pPr lvl="2"/>
            <a:r>
              <a:rPr lang="en-US" dirty="0"/>
              <a:t>Social protection</a:t>
            </a:r>
          </a:p>
          <a:p>
            <a:pPr lvl="2"/>
            <a:r>
              <a:rPr lang="en-US" dirty="0"/>
              <a:t>Trade (tariffs, non-tariffs, etc.) &amp; Food aid</a:t>
            </a:r>
          </a:p>
          <a:p>
            <a:pPr lvl="2"/>
            <a:r>
              <a:rPr lang="en-US" dirty="0"/>
              <a:t>Rural development programs/policies</a:t>
            </a:r>
          </a:p>
          <a:p>
            <a:pPr lvl="2"/>
            <a:r>
              <a:rPr lang="en-US" dirty="0"/>
              <a:t>Others (national specific)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+ Impact </a:t>
            </a:r>
            <a:r>
              <a:rPr lang="en-US" dirty="0"/>
              <a:t>of EU policies on African regions (e.g., CAP)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2014-2019+</a:t>
            </a:r>
          </a:p>
          <a:p>
            <a:r>
              <a:rPr lang="en-US" dirty="0"/>
              <a:t>Support stakeholders to do CGE analysis for current policy issues</a:t>
            </a:r>
          </a:p>
          <a:p>
            <a:pPr lvl="2"/>
            <a:r>
              <a:rPr lang="en-US" dirty="0"/>
              <a:t>Create a CGE model tailored for developing country context</a:t>
            </a:r>
          </a:p>
          <a:p>
            <a:pPr lvl="2"/>
            <a:r>
              <a:rPr lang="en-US" dirty="0"/>
              <a:t>Create SAM and other data bases required </a:t>
            </a:r>
          </a:p>
          <a:p>
            <a:pPr lvl="2"/>
            <a:r>
              <a:rPr lang="en-US" dirty="0"/>
              <a:t>Make ad-hoc analysis on demand</a:t>
            </a:r>
          </a:p>
          <a:p>
            <a:pPr lvl="2"/>
            <a:r>
              <a:rPr lang="en-US" dirty="0"/>
              <a:t>Two-way knowledge transfer </a:t>
            </a:r>
          </a:p>
          <a:p>
            <a:r>
              <a:rPr lang="en-US" dirty="0"/>
              <a:t>Funded by: EC-DG Development and Cooperation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JRC 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Kenya </a:t>
            </a:r>
          </a:p>
          <a:p>
            <a:pPr lvl="2"/>
            <a:r>
              <a:rPr lang="en-US" dirty="0"/>
              <a:t>Support for the strategic investment plan (in coop. with FAO)</a:t>
            </a:r>
          </a:p>
          <a:p>
            <a:r>
              <a:rPr lang="en-US" b="1" dirty="0"/>
              <a:t>Senegal</a:t>
            </a:r>
          </a:p>
          <a:p>
            <a:pPr lvl="2"/>
            <a:r>
              <a:rPr lang="en-US" dirty="0"/>
              <a:t>Support for the fiscal policy reform</a:t>
            </a:r>
          </a:p>
          <a:p>
            <a:pPr lvl="2"/>
            <a:r>
              <a:rPr lang="en-US" dirty="0"/>
              <a:t>Support for the new investment </a:t>
            </a:r>
            <a:r>
              <a:rPr lang="en-US" dirty="0" err="1"/>
              <a:t>programme</a:t>
            </a:r>
            <a:r>
              <a:rPr lang="en-US" dirty="0"/>
              <a:t> 2018-2023 for «Plan emergent Senegal 2035» (in coop. with FAO) </a:t>
            </a:r>
          </a:p>
          <a:p>
            <a:pPr lvl="2"/>
            <a:r>
              <a:rPr lang="en-US" dirty="0"/>
              <a:t>Knowledge transfer activities</a:t>
            </a:r>
          </a:p>
          <a:p>
            <a:r>
              <a:rPr lang="en-US" b="1" dirty="0"/>
              <a:t>Ethiopia </a:t>
            </a:r>
          </a:p>
          <a:p>
            <a:pPr lvl="2"/>
            <a:r>
              <a:rPr lang="en-US" dirty="0"/>
              <a:t>Support to EDRI to develop a new SAM with a new IO &amp; CGE model to support Development Plan</a:t>
            </a:r>
          </a:p>
          <a:p>
            <a:pPr lvl="2"/>
            <a:r>
              <a:rPr lang="en-US" dirty="0"/>
              <a:t>Support to PSRC (knowledge transfer ? ) </a:t>
            </a:r>
          </a:p>
          <a:p>
            <a:pPr lvl="2"/>
            <a:r>
              <a:rPr lang="en-US" dirty="0" smtClean="0"/>
              <a:t>Workshop </a:t>
            </a:r>
            <a:r>
              <a:rPr lang="en-US" dirty="0"/>
              <a:t>in November on CGE modelling (in cooperation with EEA)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Home Production for Home Consumption (non-</a:t>
            </a:r>
            <a:r>
              <a:rPr lang="en-US" dirty="0" err="1"/>
              <a:t>separability</a:t>
            </a:r>
            <a:r>
              <a:rPr lang="en-US" dirty="0"/>
              <a:t>) and nested CES/LES (two level utility nesting)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Labour</a:t>
            </a:r>
            <a:r>
              <a:rPr lang="en-US" dirty="0"/>
              <a:t> market </a:t>
            </a:r>
          </a:p>
          <a:p>
            <a:pPr lvl="2">
              <a:lnSpc>
                <a:spcPct val="160000"/>
              </a:lnSpc>
            </a:pPr>
            <a:r>
              <a:rPr lang="en-US" dirty="0"/>
              <a:t>un/under-employment with labor supply decision</a:t>
            </a:r>
          </a:p>
          <a:p>
            <a:pPr lvl="2">
              <a:lnSpc>
                <a:spcPct val="160000"/>
              </a:lnSpc>
            </a:pPr>
            <a:r>
              <a:rPr lang="en-US" dirty="0"/>
              <a:t>Migration</a:t>
            </a:r>
          </a:p>
          <a:p>
            <a:pPr lvl="2">
              <a:lnSpc>
                <a:spcPct val="160000"/>
              </a:lnSpc>
            </a:pPr>
            <a:r>
              <a:rPr lang="en-US" dirty="0"/>
              <a:t>Segmentation</a:t>
            </a:r>
          </a:p>
          <a:p>
            <a:pPr lvl="2">
              <a:lnSpc>
                <a:spcPct val="160000"/>
              </a:lnSpc>
            </a:pPr>
            <a:r>
              <a:rPr lang="en-US" dirty="0"/>
              <a:t>Endogenous distribution of factor </a:t>
            </a:r>
            <a:r>
              <a:rPr lang="en-US" dirty="0" smtClean="0"/>
              <a:t>income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en-US" dirty="0"/>
              <a:t>Several types of investments linked to different capital types</a:t>
            </a:r>
          </a:p>
          <a:p>
            <a:pPr>
              <a:lnSpc>
                <a:spcPct val="160000"/>
              </a:lnSpc>
            </a:pPr>
            <a:r>
              <a:rPr lang="en-US" dirty="0"/>
              <a:t>Recursive dynamic version with benchmarking to GDP, investment </a:t>
            </a:r>
            <a:r>
              <a:rPr lang="en-US" dirty="0" err="1"/>
              <a:t>etc</a:t>
            </a:r>
            <a:r>
              <a:rPr lang="en-US" dirty="0"/>
              <a:t>… </a:t>
            </a:r>
            <a:endParaRPr lang="tr-TR" dirty="0" smtClean="0"/>
          </a:p>
          <a:p>
            <a:pPr lvl="2">
              <a:lnSpc>
                <a:spcPct val="160000"/>
              </a:lnSpc>
            </a:pPr>
            <a:r>
              <a:rPr lang="en-US" dirty="0"/>
              <a:t>Human capital</a:t>
            </a:r>
          </a:p>
          <a:p>
            <a:pPr lvl="2">
              <a:lnSpc>
                <a:spcPct val="160000"/>
              </a:lnSpc>
            </a:pPr>
            <a:r>
              <a:rPr lang="en-US" dirty="0"/>
              <a:t>Exclusive population accounting (birth &amp; death rates</a:t>
            </a:r>
            <a:r>
              <a:rPr lang="en-US" dirty="0" smtClean="0"/>
              <a:t>)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Food </a:t>
            </a:r>
            <a:r>
              <a:rPr lang="en-US" dirty="0"/>
              <a:t>Security </a:t>
            </a:r>
            <a:r>
              <a:rPr lang="en-US" dirty="0" smtClean="0"/>
              <a:t>indicators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Flexible CES Nestining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59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Coding is based on</a:t>
            </a:r>
          </a:p>
          <a:p>
            <a:pPr lvl="2"/>
            <a:r>
              <a:rPr lang="en-US" dirty="0"/>
              <a:t>Efficiency</a:t>
            </a:r>
          </a:p>
          <a:p>
            <a:pPr lvl="2"/>
            <a:r>
              <a:rPr lang="en-US" dirty="0"/>
              <a:t>Developing conventions</a:t>
            </a:r>
          </a:p>
          <a:p>
            <a:pPr lvl="2"/>
            <a:r>
              <a:rPr lang="en-US" dirty="0"/>
              <a:t>End users in mind</a:t>
            </a:r>
          </a:p>
          <a:p>
            <a:pPr lvl="2"/>
            <a:r>
              <a:rPr lang="en-US" dirty="0"/>
              <a:t>Relatively easy to use, harder to develop on</a:t>
            </a:r>
          </a:p>
          <a:p>
            <a:r>
              <a:rPr lang="en-US" dirty="0"/>
              <a:t>Many advanced coding </a:t>
            </a:r>
            <a:r>
              <a:rPr lang="en-US" dirty="0" err="1"/>
              <a:t>tehcniques</a:t>
            </a:r>
            <a:r>
              <a:rPr lang="en-US" dirty="0"/>
              <a:t> (</a:t>
            </a:r>
            <a:r>
              <a:rPr lang="en-US" dirty="0" err="1"/>
              <a:t>globals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…) </a:t>
            </a:r>
          </a:p>
          <a:p>
            <a:r>
              <a:rPr lang="en-US" dirty="0"/>
              <a:t>Many debugging tools</a:t>
            </a:r>
          </a:p>
          <a:p>
            <a:r>
              <a:rPr lang="en-US" dirty="0"/>
              <a:t>Extensive code recycling (WET vs. DRY coding)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RC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JRCTemplate</Template>
  <TotalTime>27</TotalTime>
  <Words>646</Words>
  <Application>Microsoft Office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JRCTemplate</vt:lpstr>
      <vt:lpstr>STAGE-DEV Model</vt:lpstr>
      <vt:lpstr>JRC: Function and mission</vt:lpstr>
      <vt:lpstr>JRC: Quick Facts</vt:lpstr>
      <vt:lpstr>TS4FNS</vt:lpstr>
      <vt:lpstr>Macro Analysis </vt:lpstr>
      <vt:lpstr>What we do? </vt:lpstr>
      <vt:lpstr>JRC Current Activities</vt:lpstr>
      <vt:lpstr>PowerPoint Presentation</vt:lpstr>
      <vt:lpstr>The Code</vt:lpstr>
      <vt:lpstr>What is next? </vt:lpstr>
      <vt:lpstr>Let’s be honest!</vt:lpstr>
      <vt:lpstr>Resources: 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STAGE-DEV Model</dc:title>
  <dc:creator>Hasan Dudu</dc:creator>
  <cp:lastModifiedBy>Hasan Dudu</cp:lastModifiedBy>
  <cp:revision>5</cp:revision>
  <dcterms:created xsi:type="dcterms:W3CDTF">2017-07-17T20:15:35Z</dcterms:created>
  <dcterms:modified xsi:type="dcterms:W3CDTF">2017-07-17T20:43:25Z</dcterms:modified>
</cp:coreProperties>
</file>